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10" r:id="rId2"/>
    <p:sldMasterId id="2147483822" r:id="rId3"/>
    <p:sldMasterId id="2147483846" r:id="rId4"/>
  </p:sldMasterIdLst>
  <p:notesMasterIdLst>
    <p:notesMasterId r:id="rId31"/>
  </p:notesMasterIdLst>
  <p:sldIdLst>
    <p:sldId id="281" r:id="rId5"/>
    <p:sldId id="261" r:id="rId6"/>
    <p:sldId id="284" r:id="rId7"/>
    <p:sldId id="265" r:id="rId8"/>
    <p:sldId id="285" r:id="rId9"/>
    <p:sldId id="263" r:id="rId10"/>
    <p:sldId id="286" r:id="rId11"/>
    <p:sldId id="287" r:id="rId12"/>
    <p:sldId id="266" r:id="rId13"/>
    <p:sldId id="296" r:id="rId14"/>
    <p:sldId id="297" r:id="rId15"/>
    <p:sldId id="298" r:id="rId16"/>
    <p:sldId id="268" r:id="rId17"/>
    <p:sldId id="290" r:id="rId18"/>
    <p:sldId id="292" r:id="rId19"/>
    <p:sldId id="293" r:id="rId20"/>
    <p:sldId id="294" r:id="rId21"/>
    <p:sldId id="295" r:id="rId22"/>
    <p:sldId id="299" r:id="rId23"/>
    <p:sldId id="301" r:id="rId24"/>
    <p:sldId id="302" r:id="rId25"/>
    <p:sldId id="300" r:id="rId26"/>
    <p:sldId id="304" r:id="rId27"/>
    <p:sldId id="303" r:id="rId28"/>
    <p:sldId id="276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5DD5FF"/>
    <a:srgbClr val="1F70A7"/>
    <a:srgbClr val="2B669B"/>
    <a:srgbClr val="42DECB"/>
    <a:srgbClr val="334A93"/>
    <a:srgbClr val="669900"/>
    <a:srgbClr val="66FF33"/>
    <a:srgbClr val="2195A5"/>
    <a:srgbClr val="2F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6" autoAdjust="0"/>
    <p:restoredTop sz="94991"/>
  </p:normalViewPr>
  <p:slideViewPr>
    <p:cSldViewPr snapToGrid="0">
      <p:cViewPr varScale="1">
        <p:scale>
          <a:sx n="65" d="100"/>
          <a:sy n="65" d="100"/>
        </p:scale>
        <p:origin x="6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presentation%20pictures\3_Iteration_PlanningPoker.xlsx%20(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1st%20mile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15042650918635"/>
          <c:y val="0.23116826718681294"/>
          <c:w val="0.84396062992125909"/>
          <c:h val="0.56513156167979062"/>
        </c:manualLayout>
      </c:layout>
      <c:lineChart>
        <c:grouping val="standard"/>
        <c:varyColors val="0"/>
        <c:ser>
          <c:idx val="0"/>
          <c:order val="0"/>
          <c:tx>
            <c:v>Predicted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15.875000000000002</c:v>
                </c:pt>
                <c:pt idx="6">
                  <c:v>15.875000000000002</c:v>
                </c:pt>
                <c:pt idx="7">
                  <c:v>15.75</c:v>
                </c:pt>
                <c:pt idx="8">
                  <c:v>9.8750000000000018</c:v>
                </c:pt>
                <c:pt idx="9">
                  <c:v>6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41-4400-B804-309859F44910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15.875000000000002</c:v>
                </c:pt>
                <c:pt idx="6">
                  <c:v>15.875000000000002</c:v>
                </c:pt>
                <c:pt idx="7">
                  <c:v>16.979999999999997</c:v>
                </c:pt>
                <c:pt idx="8">
                  <c:v>16.979999999999997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41-4400-B804-309859F44910}"/>
            </c:ext>
          </c:extLst>
        </c:ser>
        <c:ser>
          <c:idx val="2"/>
          <c:order val="2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Predict-Actual'!$C$2:$C$12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41-4400-B804-309859F44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76061024"/>
        <c:axId val="-1276060480"/>
      </c:lineChart>
      <c:catAx>
        <c:axId val="-1276061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6060480"/>
        <c:crosses val="autoZero"/>
        <c:auto val="1"/>
        <c:lblAlgn val="ctr"/>
        <c:lblOffset val="100"/>
        <c:noMultiLvlLbl val="0"/>
      </c:catAx>
      <c:valAx>
        <c:axId val="-12760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606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15048118985125"/>
          <c:y val="0.22537500000000005"/>
          <c:w val="0.84396062992125942"/>
          <c:h val="0.5651315616797904"/>
        </c:manualLayout>
      </c:layout>
      <c:lineChart>
        <c:grouping val="standard"/>
        <c:varyColors val="0"/>
        <c:ser>
          <c:idx val="1"/>
          <c:order val="0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</c:v>
                </c:pt>
                <c:pt idx="6">
                  <c:v>15.875</c:v>
                </c:pt>
                <c:pt idx="7">
                  <c:v>16.98</c:v>
                </c:pt>
                <c:pt idx="8">
                  <c:v>16.98</c:v>
                </c:pt>
                <c:pt idx="9">
                  <c:v>10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37-4C75-AA6A-FFDFFCE9DC36}"/>
            </c:ext>
          </c:extLst>
        </c:ser>
        <c:ser>
          <c:idx val="2"/>
          <c:order val="1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37-4C75-AA6A-FFDFFCE9D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76059392"/>
        <c:axId val="-1276055040"/>
      </c:lineChart>
      <c:catAx>
        <c:axId val="-127605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6055040"/>
        <c:crosses val="autoZero"/>
        <c:auto val="1"/>
        <c:lblAlgn val="ctr"/>
        <c:lblOffset val="100"/>
        <c:noMultiLvlLbl val="0"/>
      </c:catAx>
      <c:valAx>
        <c:axId val="-127605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605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86"/>
          <c:y val="0.10468700787401575"/>
          <c:w val="0.54588451443569563"/>
          <c:h val="7.03129921259843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270A-52B0-49E8-956F-31B25A2F58EA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0854-CD9C-40F4-A982-4F9FAA823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7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71317-BC5A-4C72-A11D-CFFED3E893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2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8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92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0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7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5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2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0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28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14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6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6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1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5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1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6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9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7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2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0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8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8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1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87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3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20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6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22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23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9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0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01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30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21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95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51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82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8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3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2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1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20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37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0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0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4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activities/hello-world/" TargetMode="External"/><Relationship Id="rId3" Type="http://schemas.openxmlformats.org/officeDocument/2006/relationships/hyperlink" Target="http://www.thehealthcarepeople.com/2015/02/16/top-three-challenges-healthcare-professionals-physicians/" TargetMode="External"/><Relationship Id="rId7" Type="http://schemas.openxmlformats.org/officeDocument/2006/relationships/hyperlink" Target="http://stackoverflow.com/questions/5788521/reading-a-csv-file-using-pyth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python.org/2/howto/webservers.html" TargetMode="External"/><Relationship Id="rId5" Type="http://schemas.openxmlformats.org/officeDocument/2006/relationships/hyperlink" Target="https://www.djangoproject.com/" TargetMode="External"/><Relationship Id="rId10" Type="http://schemas.openxmlformats.org/officeDocument/2006/relationships/hyperlink" Target="https://www.python.org/about/success/" TargetMode="External"/><Relationship Id="rId4" Type="http://schemas.openxmlformats.org/officeDocument/2006/relationships/hyperlink" Target="https://docs.python.org/2/library/unittest.html" TargetMode="External"/><Relationship Id="rId9" Type="http://schemas.openxmlformats.org/officeDocument/2006/relationships/hyperlink" Target="http://lifehacker.com/5983680/how-the-heck-do-i-use-githu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497" y="185979"/>
            <a:ext cx="9144000" cy="218695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sz="40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Software Development Class - IST 303 </a:t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36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Midterm Presentation</a:t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27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Professor Terry Ryan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Gila Breath 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264" y="2674955"/>
            <a:ext cx="6098466" cy="25027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Team #Penguins: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Jemin Gohil (aka Rico)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Manjunath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Kowalski)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Rohan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Sawant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Skipper)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Bouzari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Private)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00" b="90000" l="10000" r="90000">
                        <a14:backgroundMark x1="45313" y1="34167" x2="45313" y2="34167"/>
                        <a14:backgroundMark x1="69125" y1="43250" x2="69125" y2="43250"/>
                        <a14:backgroundMark x1="67563" y1="26167" x2="67563" y2="26167"/>
                        <a14:backgroundMark x1="66438" y1="49250" x2="66438" y2="4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5" y="4164413"/>
            <a:ext cx="3564367" cy="2673275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524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20" y="4123791"/>
            <a:ext cx="3618529" cy="27138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26566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70270" y="1319531"/>
          <a:ext cx="5993131" cy="242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val="2945751332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2: Registration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41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2698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Applicant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546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Adding Transformations to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8579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8095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common functions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995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the Registration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415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logic, 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35843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5512" y="1319532"/>
          <a:ext cx="5468527" cy="2398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1316389530"/>
                    </a:ext>
                  </a:extLst>
                </a:gridCol>
              </a:tblGrid>
              <a:tr h="2063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1: Choosing the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89882"/>
                  </a:ext>
                </a:extLst>
              </a:tr>
              <a:tr h="210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385656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date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479114"/>
                  </a:ext>
                </a:extLst>
              </a:tr>
              <a:tr h="513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choosing the date: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179412"/>
                  </a:ext>
                </a:extLst>
              </a:tr>
              <a:tr h="34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choosing date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909330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165627"/>
                  </a:ext>
                </a:extLst>
              </a:tr>
              <a:tr h="206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Common functions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99063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6871" y="3913415"/>
          <a:ext cx="5462815" cy="2748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3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6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3: Application 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 Tasks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application status, Making the logic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Reading from the file and adding constraints for Age, Registration, Date Windows, Check Clearing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logic: 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8027" y="3973285"/>
          <a:ext cx="5943601" cy="273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9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40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User Story 4: Check-In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Tasks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Check-In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providing the CSV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1.5 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the read data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moving data from UI to CSV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85982"/>
              </p:ext>
            </p:extLst>
          </p:nvPr>
        </p:nvGraphicFramePr>
        <p:xfrm>
          <a:off x="5893653" y="1661343"/>
          <a:ext cx="5993131" cy="2675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val="2945751332"/>
                    </a:ext>
                  </a:extLst>
                </a:gridCol>
              </a:tblGrid>
              <a:tr h="2807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6: </a:t>
                      </a:r>
                      <a:r>
                        <a:rPr lang="en-US" sz="1400" u="none" strike="noStrike" baseline="0" dirty="0">
                          <a:effectLst/>
                        </a:rPr>
                        <a:t>Assignment to Tribe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41013"/>
                  </a:ext>
                </a:extLst>
              </a:tr>
              <a:tr h="2807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269818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Tribe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546494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of Assignment to Tribes: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809565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bunkhouse logic to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995842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</a:p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the 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4152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1110"/>
              </p:ext>
            </p:extLst>
          </p:nvPr>
        </p:nvGraphicFramePr>
        <p:xfrm>
          <a:off x="272726" y="1661343"/>
          <a:ext cx="5468527" cy="266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1316389530"/>
                    </a:ext>
                  </a:extLst>
                </a:gridCol>
              </a:tblGrid>
              <a:tr h="25682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5:</a:t>
                      </a:r>
                      <a:r>
                        <a:rPr lang="en-US" sz="1400" u="none" strike="noStrike" baseline="0" dirty="0">
                          <a:effectLst/>
                        </a:rPr>
                        <a:t> Assignment to Bunkhouse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89882"/>
                  </a:ext>
                </a:extLst>
              </a:tr>
              <a:tr h="256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385656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Bunkhouse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479114"/>
                  </a:ext>
                </a:extLst>
              </a:tr>
              <a:tr h="74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Assignment to bunkhouses: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179412"/>
                  </a:ext>
                </a:extLst>
              </a:tr>
              <a:tr h="397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bunkhouse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909330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16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64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276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 (Our Actual Board)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8" y="1109693"/>
            <a:ext cx="91288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424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(Iteration 3)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3757248"/>
              </p:ext>
            </p:extLst>
          </p:nvPr>
        </p:nvGraphicFramePr>
        <p:xfrm>
          <a:off x="2616502" y="1482500"/>
          <a:ext cx="6775269" cy="455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8181" y="1358943"/>
            <a:ext cx="1669577" cy="7078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not on track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82" y="2514744"/>
            <a:ext cx="3776508" cy="2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74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(Milestone 1)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042856523"/>
              </p:ext>
            </p:extLst>
          </p:nvPr>
        </p:nvGraphicFramePr>
        <p:xfrm>
          <a:off x="3032336" y="1231910"/>
          <a:ext cx="5974504" cy="465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594575" y="3906008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49162" y="3082826"/>
            <a:ext cx="1669577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on track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58" y="2179955"/>
            <a:ext cx="4137660" cy="275844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4229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Milestone 1.0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821350" y="813995"/>
            <a:ext cx="2401887" cy="2469344"/>
            <a:chOff x="212526" y="97901"/>
            <a:chExt cx="2401887" cy="2469344"/>
          </a:xfrm>
        </p:grpSpPr>
        <p:pic>
          <p:nvPicPr>
            <p:cNvPr id="1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526" y="38443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440" y="97901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Rectangle 19"/>
            <p:cNvSpPr/>
            <p:nvPr/>
          </p:nvSpPr>
          <p:spPr>
            <a:xfrm rot="21253193">
              <a:off x="295227" y="63225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1: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Choosing the date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Choose from the three dates.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Priority : 10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Time : 2 days 5 </a:t>
              </a:r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hrs</a:t>
              </a:r>
              <a:endParaRPr lang="en-IN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37477" y="661502"/>
            <a:ext cx="2401887" cy="2373367"/>
            <a:chOff x="2623724" y="57916"/>
            <a:chExt cx="2401887" cy="2373367"/>
          </a:xfrm>
        </p:grpSpPr>
        <p:grpSp>
          <p:nvGrpSpPr>
            <p:cNvPr id="29" name="Group 28"/>
            <p:cNvGrpSpPr/>
            <p:nvPr/>
          </p:nvGrpSpPr>
          <p:grpSpPr>
            <a:xfrm>
              <a:off x="2623724" y="57916"/>
              <a:ext cx="2401887" cy="2373367"/>
              <a:chOff x="2623724" y="57916"/>
              <a:chExt cx="2401887" cy="2373367"/>
            </a:xfrm>
          </p:grpSpPr>
          <p:pic>
            <p:nvPicPr>
              <p:cNvPr id="31" name="Picture 1" descr="C:\Users\Acer\Desktop\Picture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20796504">
                <a:off x="2623724" y="248470"/>
                <a:ext cx="2401887" cy="2182813"/>
              </a:xfrm>
              <a:prstGeom prst="rect">
                <a:avLst/>
              </a:prstGeom>
              <a:solidFill>
                <a:srgbClr val="FFFFC1"/>
              </a:solidFill>
              <a:ln w="190500" cap="sq">
                <a:solidFill>
                  <a:srgbClr val="FFFFA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32" name="Picture 2" descr="C:\Users\Acer\Desktop\Pictur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87824" y="57916"/>
                <a:ext cx="493713" cy="41433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0" name="Rectangle 29"/>
            <p:cNvSpPr/>
            <p:nvPr/>
          </p:nvSpPr>
          <p:spPr>
            <a:xfrm rot="20434637">
              <a:off x="2790893" y="625479"/>
              <a:ext cx="2172339" cy="1433185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2: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Registration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Register the applicant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Priority : 10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Time3 days 5 </a:t>
              </a:r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hrs</a:t>
              </a:r>
              <a:endParaRPr lang="en-IN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93637" y="3697779"/>
            <a:ext cx="2474977" cy="2432133"/>
            <a:chOff x="5209188" y="57064"/>
            <a:chExt cx="2474977" cy="2432133"/>
          </a:xfrm>
        </p:grpSpPr>
        <p:pic>
          <p:nvPicPr>
            <p:cNvPr id="3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5245733" y="306384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14603" y="57064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Rectangle 35"/>
            <p:cNvSpPr/>
            <p:nvPr/>
          </p:nvSpPr>
          <p:spPr>
            <a:xfrm rot="387718">
              <a:off x="5209188" y="728954"/>
              <a:ext cx="2474977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3: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status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Accepted, rejected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Priority: 20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Time : 7 days 5 </a:t>
              </a:r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hrs</a:t>
              </a:r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endParaRPr lang="en-IN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151578" y="3904947"/>
            <a:ext cx="2401887" cy="2437112"/>
            <a:chOff x="5973527" y="2619200"/>
            <a:chExt cx="2401887" cy="2437112"/>
          </a:xfrm>
        </p:grpSpPr>
        <p:pic>
          <p:nvPicPr>
            <p:cNvPr id="4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7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8" name="Rectangle 47"/>
            <p:cNvSpPr/>
            <p:nvPr/>
          </p:nvSpPr>
          <p:spPr>
            <a:xfrm rot="957686">
              <a:off x="6082524" y="318758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Check-in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Check for required documents</a:t>
              </a:r>
            </a:p>
            <a:p>
              <a:pPr algn="ctr"/>
              <a:endParaRPr lang="en-US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Priority: 40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Time: 7 days 5 </a:t>
              </a:r>
              <a:r>
                <a:rPr lang="en-US" sz="1600" dirty="0" err="1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hrs</a:t>
              </a:r>
              <a:endParaRPr lang="en-IN" sz="1600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2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375" y="1396104"/>
            <a:ext cx="9734988" cy="47255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Link:</a:t>
            </a:r>
            <a:r>
              <a:rPr lang="e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https://github.com/karbmk/software_development_cgu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commands: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clone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https://github.com/karbmk/software_development_cgu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pull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add 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commit –a –s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push origin master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Merge conflicts: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checkout &lt;files creating conflict&gt;</a:t>
            </a: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70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18" y="1423987"/>
            <a:ext cx="9439275" cy="40100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7546" y="1901371"/>
            <a:ext cx="1279040" cy="4099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56586" y="1423987"/>
            <a:ext cx="2318385" cy="40011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223 commits 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76803" y="3872661"/>
            <a:ext cx="1383997" cy="4090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75319" y="4281714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README.md for installation</a:t>
            </a:r>
          </a:p>
        </p:txBody>
      </p:sp>
    </p:spTree>
    <p:extLst>
      <p:ext uri="{BB962C8B-B14F-4D97-AF65-F5344CB8AC3E}">
        <p14:creationId xmlns:p14="http://schemas.microsoft.com/office/powerpoint/2010/main" val="1919448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18" y="1410346"/>
            <a:ext cx="9391650" cy="5324577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89761" y="2185508"/>
            <a:ext cx="1279040" cy="4099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68801" y="1533618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Start date 4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th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Sept 2016</a:t>
            </a:r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 flipV="1">
            <a:off x="1980082" y="3150119"/>
            <a:ext cx="1481960" cy="1836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2042" y="2796176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83 commits by me 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1639" y="233363"/>
            <a:ext cx="3149137" cy="163121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80% of the work done in 20% of the time.. So much true for whole project and each individual as well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50269" y="1592749"/>
            <a:ext cx="2704778" cy="114496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132977" y="1774973"/>
            <a:ext cx="1599183" cy="4105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69294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3349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3348" y="5731241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21088" y="5794050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5226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SRP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pic>
        <p:nvPicPr>
          <p:cNvPr id="16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474" y="1697703"/>
            <a:ext cx="4372072" cy="42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2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842" y="3834890"/>
            <a:ext cx="5810740" cy="109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775952" y="1381003"/>
            <a:ext cx="5684520" cy="2215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objects with independent methods.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For example: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Class Applicant in applicant.py calls its own function </a:t>
            </a:r>
            <a:r>
              <a:rPr lang="en-US" sz="2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setApplicantId</a:t>
            </a: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() to set </a:t>
            </a:r>
            <a:r>
              <a:rPr lang="en-US" sz="2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applicant_id</a:t>
            </a: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. These objects are then used by their respective user stories only</a:t>
            </a:r>
            <a:endParaRPr lang="en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837" y="5282415"/>
            <a:ext cx="3714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6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84077" y="1335286"/>
            <a:ext cx="2987613" cy="2171889"/>
            <a:chOff x="1084077" y="1583145"/>
            <a:chExt cx="2987613" cy="2171889"/>
          </a:xfrm>
        </p:grpSpPr>
        <p:sp>
          <p:nvSpPr>
            <p:cNvPr id="16" name="TextBox 15"/>
            <p:cNvSpPr txBox="1"/>
            <p:nvPr/>
          </p:nvSpPr>
          <p:spPr>
            <a:xfrm>
              <a:off x="1084077" y="3354924"/>
              <a:ext cx="2987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Gathering Requirements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275335" y="1583145"/>
              <a:ext cx="2411762" cy="1562287"/>
              <a:chOff x="955103" y="2035277"/>
              <a:chExt cx="2304291" cy="1638167"/>
            </a:xfrm>
          </p:grpSpPr>
          <p:sp>
            <p:nvSpPr>
              <p:cNvPr id="4" name="Frame 3"/>
              <p:cNvSpPr/>
              <p:nvPr/>
            </p:nvSpPr>
            <p:spPr>
              <a:xfrm>
                <a:off x="955103" y="2035277"/>
                <a:ext cx="2304291" cy="1607576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843" y="2158850"/>
                <a:ext cx="1935578" cy="1514594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4690963" y="1375054"/>
            <a:ext cx="2400195" cy="2179925"/>
            <a:chOff x="4739486" y="1575109"/>
            <a:chExt cx="2400195" cy="2179925"/>
          </a:xfrm>
        </p:grpSpPr>
        <p:sp>
          <p:nvSpPr>
            <p:cNvPr id="17" name="TextBox 16"/>
            <p:cNvSpPr txBox="1"/>
            <p:nvPr/>
          </p:nvSpPr>
          <p:spPr>
            <a:xfrm>
              <a:off x="5105220" y="3354924"/>
              <a:ext cx="1668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Technologies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739486" y="1575109"/>
              <a:ext cx="2400195" cy="1570323"/>
              <a:chOff x="4450355" y="2028283"/>
              <a:chExt cx="3131665" cy="2386058"/>
            </a:xfrm>
          </p:grpSpPr>
          <p:sp>
            <p:nvSpPr>
              <p:cNvPr id="19" name="Frame 18"/>
              <p:cNvSpPr/>
              <p:nvPr/>
            </p:nvSpPr>
            <p:spPr>
              <a:xfrm>
                <a:off x="4450355" y="2028283"/>
                <a:ext cx="3131665" cy="2386058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6499" y="2259249"/>
                <a:ext cx="2674525" cy="1885048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7572200" y="1375054"/>
            <a:ext cx="3605268" cy="2179925"/>
            <a:chOff x="7574009" y="1575109"/>
            <a:chExt cx="3605268" cy="2179925"/>
          </a:xfrm>
        </p:grpSpPr>
        <p:sp>
          <p:nvSpPr>
            <p:cNvPr id="18" name="TextBox 17"/>
            <p:cNvSpPr txBox="1"/>
            <p:nvPr/>
          </p:nvSpPr>
          <p:spPr>
            <a:xfrm>
              <a:off x="8603033" y="3354924"/>
              <a:ext cx="1547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User Stories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574009" y="1575109"/>
              <a:ext cx="3605268" cy="1570323"/>
              <a:chOff x="7838164" y="2028283"/>
              <a:chExt cx="4765643" cy="2386058"/>
            </a:xfrm>
          </p:grpSpPr>
          <p:sp>
            <p:nvSpPr>
              <p:cNvPr id="20" name="Frame 19"/>
              <p:cNvSpPr/>
              <p:nvPr/>
            </p:nvSpPr>
            <p:spPr>
              <a:xfrm>
                <a:off x="8655152" y="2028283"/>
                <a:ext cx="3131665" cy="2386058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99515">
                            <a14:foregroundMark x1="26861" y1="8430" x2="26861" y2="8430"/>
                            <a14:foregroundMark x1="26861" y1="6395" x2="26861" y2="63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8164" y="2259249"/>
                <a:ext cx="4765643" cy="2089862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4722144" y="3815751"/>
            <a:ext cx="2411762" cy="2171889"/>
            <a:chOff x="4739486" y="4009589"/>
            <a:chExt cx="2411762" cy="2171889"/>
          </a:xfrm>
        </p:grpSpPr>
        <p:sp>
          <p:nvSpPr>
            <p:cNvPr id="30" name="Frame 29"/>
            <p:cNvSpPr/>
            <p:nvPr/>
          </p:nvSpPr>
          <p:spPr>
            <a:xfrm>
              <a:off x="4739486" y="4009589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98696" y="578136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32" name="Frame 31"/>
            <p:cNvSpPr/>
            <p:nvPr/>
          </p:nvSpPr>
          <p:spPr>
            <a:xfrm>
              <a:off x="4739486" y="4025478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54761" y="3771326"/>
            <a:ext cx="2893677" cy="2508201"/>
            <a:chOff x="1154761" y="3771326"/>
            <a:chExt cx="2893677" cy="2508201"/>
          </a:xfrm>
        </p:grpSpPr>
        <p:grpSp>
          <p:nvGrpSpPr>
            <p:cNvPr id="13" name="Group 12"/>
            <p:cNvGrpSpPr/>
            <p:nvPr/>
          </p:nvGrpSpPr>
          <p:grpSpPr>
            <a:xfrm>
              <a:off x="1154761" y="3815751"/>
              <a:ext cx="2893677" cy="2463776"/>
              <a:chOff x="1153479" y="3993700"/>
              <a:chExt cx="2893677" cy="2463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53479" y="5749590"/>
                <a:ext cx="28936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Planning Poker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Estimation of project</a:t>
                </a:r>
              </a:p>
            </p:txBody>
          </p:sp>
          <p:sp>
            <p:nvSpPr>
              <p:cNvPr id="24" name="Frame 23"/>
              <p:cNvSpPr/>
              <p:nvPr/>
            </p:nvSpPr>
            <p:spPr>
              <a:xfrm>
                <a:off x="1275615" y="3993700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ame 26"/>
              <p:cNvSpPr/>
              <p:nvPr/>
            </p:nvSpPr>
            <p:spPr>
              <a:xfrm>
                <a:off x="1275615" y="4009589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405" y="3771326"/>
              <a:ext cx="2347621" cy="1650671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227880" y="3934864"/>
            <a:ext cx="3400290" cy="2607612"/>
            <a:chOff x="4227880" y="3934864"/>
            <a:chExt cx="3400290" cy="2607612"/>
          </a:xfrm>
        </p:grpSpPr>
        <p:sp>
          <p:nvSpPr>
            <p:cNvPr id="29" name="TextBox 28"/>
            <p:cNvSpPr txBox="1"/>
            <p:nvPr/>
          </p:nvSpPr>
          <p:spPr>
            <a:xfrm>
              <a:off x="4227880" y="5526813"/>
              <a:ext cx="34002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Big Board (Initial)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Changes during Iteration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Final Big Board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89978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607" y="3934864"/>
              <a:ext cx="2162735" cy="132359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190262" y="3771326"/>
            <a:ext cx="2411762" cy="2156000"/>
            <a:chOff x="8190262" y="3771326"/>
            <a:chExt cx="2411762" cy="2156000"/>
          </a:xfrm>
        </p:grpSpPr>
        <p:grpSp>
          <p:nvGrpSpPr>
            <p:cNvPr id="15" name="Group 14"/>
            <p:cNvGrpSpPr/>
            <p:nvPr/>
          </p:nvGrpSpPr>
          <p:grpSpPr>
            <a:xfrm>
              <a:off x="8190262" y="3771326"/>
              <a:ext cx="2411762" cy="2156000"/>
              <a:chOff x="8190262" y="3771326"/>
              <a:chExt cx="2411762" cy="215600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8502508" y="5527216"/>
                <a:ext cx="1678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Milestone 1.0</a:t>
                </a:r>
              </a:p>
            </p:txBody>
          </p:sp>
          <p:sp>
            <p:nvSpPr>
              <p:cNvPr id="35" name="Frame 34"/>
              <p:cNvSpPr/>
              <p:nvPr/>
            </p:nvSpPr>
            <p:spPr>
              <a:xfrm>
                <a:off x="8190262" y="3771326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ame 36"/>
              <p:cNvSpPr/>
              <p:nvPr/>
            </p:nvSpPr>
            <p:spPr>
              <a:xfrm>
                <a:off x="8190262" y="3787215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7842" l="0" r="99308">
                          <a14:foregroundMark x1="24000" y1="75252" x2="24000" y2="75252"/>
                          <a14:foregroundMark x1="23000" y1="72158" x2="23000" y2="72158"/>
                          <a14:foregroundMark x1="29231" y1="68489" x2="29231" y2="68489"/>
                          <a14:foregroundMark x1="31385" y1="68489" x2="31385" y2="68489"/>
                          <a14:foregroundMark x1="37077" y1="69137" x2="37077" y2="81367"/>
                          <a14:foregroundMark x1="47000" y1="68489" x2="46538" y2="78273"/>
                          <a14:foregroundMark x1="15154" y1="74604" x2="15154" y2="86259"/>
                          <a14:foregroundMark x1="17231" y1="75252" x2="21462" y2="85612"/>
                          <a14:foregroundMark x1="25077" y1="77698" x2="25615" y2="85036"/>
                          <a14:foregroundMark x1="31385" y1="71583" x2="31385" y2="83813"/>
                          <a14:foregroundMark x1="58000" y1="64820" x2="62154" y2="72158"/>
                          <a14:foregroundMark x1="53846" y1="72158" x2="93538" y2="63022"/>
                          <a14:foregroundMark x1="61154" y1="64245" x2="95077" y2="58129"/>
                          <a14:foregroundMark x1="54385" y1="75252" x2="94077" y2="66043"/>
                          <a14:foregroundMark x1="87769" y1="69137" x2="94615" y2="67914"/>
                          <a14:foregroundMark x1="94077" y1="64245" x2="94615" y2="64820"/>
                          <a14:foregroundMark x1="94077" y1="58129" x2="94615" y2="70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95" y="3814256"/>
              <a:ext cx="2305190" cy="1437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39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6525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DRY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4870" y="1187548"/>
            <a:ext cx="8124208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a Common File for read/write/update/increment user id</a:t>
            </a:r>
          </a:p>
        </p:txBody>
      </p:sp>
      <p:pic>
        <p:nvPicPr>
          <p:cNvPr id="7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933" y="3761052"/>
            <a:ext cx="4005182" cy="28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7423" y="538108"/>
            <a:ext cx="1282560" cy="61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870" y="2044611"/>
            <a:ext cx="1381157" cy="170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088698" y="3934479"/>
            <a:ext cx="1073499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CSV file</a:t>
            </a:r>
          </a:p>
        </p:txBody>
      </p:sp>
      <p:pic>
        <p:nvPicPr>
          <p:cNvPr id="13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4509" y="2077631"/>
            <a:ext cx="1102610" cy="12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5654" y="2140440"/>
            <a:ext cx="965976" cy="4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295654" y="2846399"/>
            <a:ext cx="988239" cy="38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729" y="2140440"/>
            <a:ext cx="1042981" cy="48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467832" y="2807476"/>
            <a:ext cx="1114774" cy="487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11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646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Testing (Automated)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2949" y="3752509"/>
            <a:ext cx="0" cy="7573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42994" y="4509862"/>
            <a:ext cx="3028475" cy="101566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Sample Data Files: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Data for user story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Expected result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90" y="1090810"/>
            <a:ext cx="1967865" cy="196905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424819" y="2199586"/>
            <a:ext cx="7467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3884" y="3482380"/>
            <a:ext cx="302847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Performs operations on Sample data and create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3" y="1783458"/>
            <a:ext cx="3335176" cy="196905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flipH="1">
            <a:off x="6128122" y="3059862"/>
            <a:ext cx="1" cy="4225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116" y="4647470"/>
            <a:ext cx="1719246" cy="1969051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0" idx="2"/>
          </p:cNvCxnSpPr>
          <p:nvPr/>
        </p:nvCxnSpPr>
        <p:spPr>
          <a:xfrm>
            <a:off x="6128122" y="4190266"/>
            <a:ext cx="15605" cy="4572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623" y="2438382"/>
            <a:ext cx="1803792" cy="197632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2395479" y="2728468"/>
            <a:ext cx="5402144" cy="710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033362" y="5688596"/>
            <a:ext cx="1666157" cy="4684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3" idx="2"/>
          </p:cNvCxnSpPr>
          <p:nvPr/>
        </p:nvCxnSpPr>
        <p:spPr>
          <a:xfrm flipV="1">
            <a:off x="8699519" y="4414711"/>
            <a:ext cx="0" cy="1273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098" y="1587737"/>
            <a:ext cx="1771782" cy="3683776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33" idx="3"/>
            <a:endCxn id="48" idx="1"/>
          </p:cNvCxnSpPr>
          <p:nvPr/>
        </p:nvCxnSpPr>
        <p:spPr>
          <a:xfrm>
            <a:off x="9601415" y="3426547"/>
            <a:ext cx="351683" cy="30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862701" y="1209933"/>
            <a:ext cx="167363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err="1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unittest</a:t>
            </a:r>
            <a:endParaRPr lang="en-US" sz="2000" b="1" dirty="0">
              <a:latin typeface="Microsoft YaHei Light" pitchFamily="34" charset="-122"/>
              <a:ea typeface="Microsoft YaHei Light" pitchFamily="34" charset="-122"/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000" b="1" dirty="0" err="1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pytest</a:t>
            </a:r>
            <a:endParaRPr lang="en-US" sz="2000" b="1" dirty="0">
              <a:latin typeface="Microsoft YaHei Light" pitchFamily="34" charset="-122"/>
              <a:ea typeface="Microsoft YaHei Light" pitchFamily="34" charset="-122"/>
              <a:sym typeface="Wingdings" pitchFamily="2" charset="2"/>
            </a:endParaRPr>
          </a:p>
        </p:txBody>
      </p:sp>
      <p:cxnSp>
        <p:nvCxnSpPr>
          <p:cNvPr id="58" name="Straight Arrow Connector 57"/>
          <p:cNvCxnSpPr>
            <a:stCxn id="33" idx="0"/>
          </p:cNvCxnSpPr>
          <p:nvPr/>
        </p:nvCxnSpPr>
        <p:spPr>
          <a:xfrm flipV="1">
            <a:off x="8699519" y="1917820"/>
            <a:ext cx="6856" cy="5205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170271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Bugs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475"/>
              </p:ext>
            </p:extLst>
          </p:nvPr>
        </p:nvGraphicFramePr>
        <p:xfrm>
          <a:off x="576877" y="1406769"/>
          <a:ext cx="11084169" cy="4812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468">
                  <a:extLst>
                    <a:ext uri="{9D8B030D-6E8A-4147-A177-3AD203B41FA5}">
                      <a16:colId xmlns:a16="http://schemas.microsoft.com/office/drawing/2014/main" val="2485473252"/>
                    </a:ext>
                  </a:extLst>
                </a:gridCol>
                <a:gridCol w="4957609">
                  <a:extLst>
                    <a:ext uri="{9D8B030D-6E8A-4147-A177-3AD203B41FA5}">
                      <a16:colId xmlns:a16="http://schemas.microsoft.com/office/drawing/2014/main" val="4086075291"/>
                    </a:ext>
                  </a:extLst>
                </a:gridCol>
                <a:gridCol w="1025526">
                  <a:extLst>
                    <a:ext uri="{9D8B030D-6E8A-4147-A177-3AD203B41FA5}">
                      <a16:colId xmlns:a16="http://schemas.microsoft.com/office/drawing/2014/main" val="1953514694"/>
                    </a:ext>
                  </a:extLst>
                </a:gridCol>
                <a:gridCol w="892772">
                  <a:extLst>
                    <a:ext uri="{9D8B030D-6E8A-4147-A177-3AD203B41FA5}">
                      <a16:colId xmlns:a16="http://schemas.microsoft.com/office/drawing/2014/main" val="2100989328"/>
                    </a:ext>
                  </a:extLst>
                </a:gridCol>
                <a:gridCol w="943417">
                  <a:extLst>
                    <a:ext uri="{9D8B030D-6E8A-4147-A177-3AD203B41FA5}">
                      <a16:colId xmlns:a16="http://schemas.microsoft.com/office/drawing/2014/main" val="3921858352"/>
                    </a:ext>
                  </a:extLst>
                </a:gridCol>
                <a:gridCol w="2513377">
                  <a:extLst>
                    <a:ext uri="{9D8B030D-6E8A-4147-A177-3AD203B41FA5}">
                      <a16:colId xmlns:a16="http://schemas.microsoft.com/office/drawing/2014/main" val="3878047049"/>
                    </a:ext>
                  </a:extLst>
                </a:gridCol>
              </a:tblGrid>
              <a:tr h="43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Bug No.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Criticality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Resolved by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Comments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09028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not falling in a particular slot also being displayed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Changed the getCsv code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555511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Client/server connection lost randomly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handled the errors from client server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6410195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Data length not retrieved for a particular slot in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maintaing different valible for length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1491163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age limit not recognizing (False true)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divided ages according to slots properly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5204631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Gender limit of 36 was buggy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Resolved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male and female for separate slots are made independent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414424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Payment of $1000 and above being accepted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Jemin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made to accept only $1000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606302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First and last name not taking space separated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modified transformations to accepted space separated names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20569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Home button not there for clerk exit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added home button in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079584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details for application status was being populated same as checkin which should not be the case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dividing applicant and checkin list modular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750253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Not converting date in proper format(MM-DD-YYYY)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Jemin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modified the code to python readable format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246651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Multiline words in addresses are'nt being handled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made to accept multiline addresses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8078687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User is is being hardcoded since clerk is the only user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Open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8768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412484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Code and UI</a:t>
            </a:r>
          </a:p>
        </p:txBody>
      </p:sp>
      <p:sp>
        <p:nvSpPr>
          <p:cNvPr id="9" name="Donut 8"/>
          <p:cNvSpPr/>
          <p:nvPr/>
        </p:nvSpPr>
        <p:spPr>
          <a:xfrm>
            <a:off x="464022" y="186362"/>
            <a:ext cx="1249031" cy="1062145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8837" y="1484027"/>
            <a:ext cx="4552117" cy="32015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6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Lets got to UI and check it out</a:t>
            </a:r>
          </a:p>
        </p:txBody>
      </p:sp>
    </p:spTree>
    <p:extLst>
      <p:ext uri="{BB962C8B-B14F-4D97-AF65-F5344CB8AC3E}">
        <p14:creationId xmlns:p14="http://schemas.microsoft.com/office/powerpoint/2010/main" val="25470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359585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Challenges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1249031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7375" y="1396104"/>
            <a:ext cx="9734988" cy="43396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1. Everyone: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a. Estimation of time for user stories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b.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Making data for our testing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c. Balancing of workload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2. Rohan/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Understanding the testing module –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unittest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Balance the workload with other courses – Understanding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Some actual project coding standards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4. Jemin: Understanding the software development practices in actual   running application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7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909694"/>
            <a:ext cx="2762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691" y="54388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icrosoft YaHei Light" pitchFamily="34" charset="-122"/>
                <a:ea typeface="Microsoft YaHei Light" pitchFamily="34" charset="-122"/>
              </a:rPr>
              <a:t>REFERENCES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496" y="1418897"/>
            <a:ext cx="112250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3"/>
              </a:rPr>
              <a:t>http://www.thehealthcarepeople.com/2015/02/16/top-three-challenges-healthcare-professionals-physicians/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4"/>
              </a:rPr>
              <a:t>https://docs.python.org/2/library/unittest.html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5"/>
              </a:rPr>
              <a:t>https://www.djangoproject.com/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6"/>
              </a:rPr>
              <a:t>https://docs.python.org/2/howto/webservers.html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7"/>
              </a:rPr>
              <a:t>http://stackoverflow.com/questions/5788521/reading-a-csv-file-using-python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8"/>
              </a:rPr>
              <a:t>https://guides.github.com/activities/hello-world/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9"/>
              </a:rPr>
              <a:t>http://lifehacker.com/5983680/how-the-heck-do-i-use-github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10"/>
              </a:rPr>
              <a:t>https://www.python.org/about/success/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2572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3594" y="5850840"/>
            <a:ext cx="80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Code</a:t>
            </a:r>
          </a:p>
        </p:txBody>
      </p:sp>
      <p:sp>
        <p:nvSpPr>
          <p:cNvPr id="27" name="Frame 26"/>
          <p:cNvSpPr/>
          <p:nvPr/>
        </p:nvSpPr>
        <p:spPr>
          <a:xfrm>
            <a:off x="1255730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27599" y="4094950"/>
            <a:ext cx="2897781" cy="2156000"/>
            <a:chOff x="7892956" y="3771326"/>
            <a:chExt cx="2897781" cy="2156000"/>
          </a:xfrm>
        </p:grpSpPr>
        <p:sp>
          <p:nvSpPr>
            <p:cNvPr id="34" name="TextBox 33"/>
            <p:cNvSpPr txBox="1"/>
            <p:nvPr/>
          </p:nvSpPr>
          <p:spPr>
            <a:xfrm>
              <a:off x="7892956" y="5527216"/>
              <a:ext cx="2897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Challenges &amp; Learnings</a:t>
              </a:r>
            </a:p>
          </p:txBody>
        </p:sp>
        <p:sp>
          <p:nvSpPr>
            <p:cNvPr id="35" name="Frame 34"/>
            <p:cNvSpPr/>
            <p:nvPr/>
          </p:nvSpPr>
          <p:spPr>
            <a:xfrm>
              <a:off x="8190262" y="3771326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ame 36"/>
            <p:cNvSpPr/>
            <p:nvPr/>
          </p:nvSpPr>
          <p:spPr>
            <a:xfrm>
              <a:off x="8190262" y="378721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Frame 44"/>
          <p:cNvSpPr/>
          <p:nvPr/>
        </p:nvSpPr>
        <p:spPr>
          <a:xfrm>
            <a:off x="4722996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5517" y="585084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UI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075744" y="1337963"/>
            <a:ext cx="2369143" cy="2217016"/>
            <a:chOff x="8191919" y="1337963"/>
            <a:chExt cx="2369143" cy="2217016"/>
          </a:xfrm>
        </p:grpSpPr>
        <p:sp>
          <p:nvSpPr>
            <p:cNvPr id="18" name="TextBox 17"/>
            <p:cNvSpPr txBox="1"/>
            <p:nvPr/>
          </p:nvSpPr>
          <p:spPr>
            <a:xfrm>
              <a:off x="8890781" y="3154869"/>
              <a:ext cx="97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Testing</a:t>
              </a:r>
            </a:p>
          </p:txBody>
        </p:sp>
        <p:sp>
          <p:nvSpPr>
            <p:cNvPr id="20" name="Frame 19"/>
            <p:cNvSpPr/>
            <p:nvPr/>
          </p:nvSpPr>
          <p:spPr>
            <a:xfrm>
              <a:off x="8191919" y="1337963"/>
              <a:ext cx="2369143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092" y="1576940"/>
              <a:ext cx="1970796" cy="116655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07" y="4413661"/>
            <a:ext cx="1953664" cy="12144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170" y="4399637"/>
            <a:ext cx="1809096" cy="11347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2" b="96348" l="588" r="98691">
                        <a14:foregroundMark x1="19071" y1="50328" x2="19071" y2="50328"/>
                        <a14:foregroundMark x1="17895" y1="33146" x2="19338" y2="55103"/>
                        <a14:foregroundMark x1="15972" y1="33801" x2="19204" y2="33333"/>
                        <a14:foregroundMark x1="16880" y1="30197" x2="19338" y2="31086"/>
                        <a14:foregroundMark x1="7692" y1="72331" x2="13007" y2="68680"/>
                        <a14:foregroundMark x1="6410" y1="74110" x2="9108" y2="77060"/>
                        <a14:foregroundMark x1="16106" y1="30197" x2="20353" y2="29728"/>
                        <a14:foregroundMark x1="23851" y1="71863" x2="23584" y2="77294"/>
                        <a14:foregroundMark x1="16213" y1="30384" x2="19578" y2="28839"/>
                        <a14:foregroundMark x1="15839" y1="30618" x2="19071" y2="28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62" y="4094950"/>
            <a:ext cx="2446405" cy="1700593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175179" y="1364294"/>
            <a:ext cx="2411762" cy="2190685"/>
            <a:chOff x="1180788" y="1373650"/>
            <a:chExt cx="2411762" cy="2190685"/>
          </a:xfrm>
        </p:grpSpPr>
        <p:sp>
          <p:nvSpPr>
            <p:cNvPr id="16" name="TextBox 15"/>
            <p:cNvSpPr txBox="1"/>
            <p:nvPr/>
          </p:nvSpPr>
          <p:spPr>
            <a:xfrm>
              <a:off x="1388560" y="3164225"/>
              <a:ext cx="1957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Version Control</a:t>
              </a:r>
            </a:p>
          </p:txBody>
        </p:sp>
        <p:sp>
          <p:nvSpPr>
            <p:cNvPr id="4" name="Frame 3"/>
            <p:cNvSpPr/>
            <p:nvPr/>
          </p:nvSpPr>
          <p:spPr>
            <a:xfrm>
              <a:off x="1180788" y="1373650"/>
              <a:ext cx="2411762" cy="1605538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887" y="1563841"/>
              <a:ext cx="1963564" cy="1269509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3953174" y="1020489"/>
            <a:ext cx="3938047" cy="3292372"/>
            <a:chOff x="3886270" y="1020489"/>
            <a:chExt cx="3938047" cy="3292372"/>
          </a:xfrm>
        </p:grpSpPr>
        <p:sp>
          <p:nvSpPr>
            <p:cNvPr id="60" name="Frame 59"/>
            <p:cNvSpPr/>
            <p:nvPr/>
          </p:nvSpPr>
          <p:spPr>
            <a:xfrm>
              <a:off x="4674743" y="1337963"/>
              <a:ext cx="2400195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886270" y="1020489"/>
              <a:ext cx="3938047" cy="3292372"/>
              <a:chOff x="3888709" y="1025152"/>
              <a:chExt cx="3938047" cy="329237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151184" y="2994085"/>
                <a:ext cx="15175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Refactoring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SRP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DRY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9231" l="500" r="99500">
                            <a14:foregroundMark x1="26250" y1="51923" x2="29000" y2="47692"/>
                            <a14:foregroundMark x1="39000" y1="39231" x2="36750" y2="51154"/>
                            <a14:foregroundMark x1="47500" y1="40769" x2="48000" y2="56154"/>
                            <a14:foregroundMark x1="59250" y1="39231" x2="60250" y2="580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8709" y="1025152"/>
                <a:ext cx="3938047" cy="25882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921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4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747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Gathering Requirement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8078" y="4809799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Role Playing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82" y="2600943"/>
            <a:ext cx="2883861" cy="2056201"/>
          </a:xfrm>
          <a:prstGeom prst="rect">
            <a:avLst/>
          </a:prstGeom>
        </p:spPr>
      </p:pic>
      <p:pic>
        <p:nvPicPr>
          <p:cNvPr id="21" name="Shape 64" descr="C:\Users\Acer\Desktop\CGU\SD\presentation pictures\WhatsApp Image 2016-10-19 at 12.48.34 AM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2792" y="1357675"/>
            <a:ext cx="4162955" cy="397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108314" y="1448013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Blueskying</a:t>
            </a:r>
            <a:endParaRPr lang="en-US" sz="20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38078" y="1714449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Brainstorming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4297" y="5698164"/>
            <a:ext cx="4151151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3769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41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Technologies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" y="1876094"/>
            <a:ext cx="3174603" cy="3445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12" y="2279385"/>
            <a:ext cx="3383280" cy="263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13" y="1644452"/>
            <a:ext cx="3351051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09193" y="1109693"/>
            <a:ext cx="2401887" cy="2469344"/>
            <a:chOff x="212526" y="97901"/>
            <a:chExt cx="2401887" cy="2469344"/>
          </a:xfrm>
        </p:grpSpPr>
        <p:pic>
          <p:nvPicPr>
            <p:cNvPr id="1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526" y="38443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440" y="97901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Rectangle 19"/>
            <p:cNvSpPr/>
            <p:nvPr/>
          </p:nvSpPr>
          <p:spPr>
            <a:xfrm rot="21253193">
              <a:off x="295227" y="63225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Choosing the date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Choose from the three dates.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91356" y="1092246"/>
            <a:ext cx="2401887" cy="2373367"/>
            <a:chOff x="2623724" y="57916"/>
            <a:chExt cx="2401887" cy="2373367"/>
          </a:xfrm>
        </p:grpSpPr>
        <p:grpSp>
          <p:nvGrpSpPr>
            <p:cNvPr id="29" name="Group 28"/>
            <p:cNvGrpSpPr/>
            <p:nvPr/>
          </p:nvGrpSpPr>
          <p:grpSpPr>
            <a:xfrm>
              <a:off x="2623724" y="57916"/>
              <a:ext cx="2401887" cy="2373367"/>
              <a:chOff x="2623724" y="57916"/>
              <a:chExt cx="2401887" cy="2373367"/>
            </a:xfrm>
          </p:grpSpPr>
          <p:pic>
            <p:nvPicPr>
              <p:cNvPr id="31" name="Picture 1" descr="C:\Users\Acer\Desktop\Picture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20796504">
                <a:off x="2623724" y="248470"/>
                <a:ext cx="2401887" cy="2182813"/>
              </a:xfrm>
              <a:prstGeom prst="rect">
                <a:avLst/>
              </a:prstGeom>
              <a:solidFill>
                <a:srgbClr val="FFFFC1"/>
              </a:solidFill>
              <a:ln w="190500" cap="sq">
                <a:solidFill>
                  <a:srgbClr val="FFFFA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32" name="Picture 2" descr="C:\Users\Acer\Desktop\Pictur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87824" y="57916"/>
                <a:ext cx="493713" cy="41433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0" name="Rectangle 29"/>
            <p:cNvSpPr/>
            <p:nvPr/>
          </p:nvSpPr>
          <p:spPr>
            <a:xfrm rot="20434637">
              <a:off x="2843903" y="616407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2: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Registration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Clerk to enter the details of the applicant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379796" y="1034330"/>
            <a:ext cx="2401887" cy="2432133"/>
            <a:chOff x="5245733" y="57064"/>
            <a:chExt cx="2401887" cy="2432133"/>
          </a:xfrm>
        </p:grpSpPr>
        <p:pic>
          <p:nvPicPr>
            <p:cNvPr id="3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5245733" y="306384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14603" y="57064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Rectangle 35"/>
            <p:cNvSpPr/>
            <p:nvPr/>
          </p:nvSpPr>
          <p:spPr>
            <a:xfrm rot="243805">
              <a:off x="5446790" y="632252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3: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status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Accepted, rejected or waitlist.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322141" y="3914022"/>
            <a:ext cx="2401887" cy="2420856"/>
            <a:chOff x="858800" y="2619201"/>
            <a:chExt cx="2401887" cy="2420856"/>
          </a:xfrm>
        </p:grpSpPr>
        <p:pic>
          <p:nvPicPr>
            <p:cNvPr id="3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858800" y="2844781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6554" y="2619201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979053" y="3043385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97870" y="3880500"/>
            <a:ext cx="2401887" cy="2545706"/>
            <a:chOff x="3534174" y="2510607"/>
            <a:chExt cx="2401887" cy="2545706"/>
          </a:xfrm>
        </p:grpSpPr>
        <p:pic>
          <p:nvPicPr>
            <p:cNvPr id="4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3534174" y="2873500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1170" y="2510607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Rectangle 43"/>
            <p:cNvSpPr/>
            <p:nvPr/>
          </p:nvSpPr>
          <p:spPr>
            <a:xfrm>
              <a:off x="3587082" y="321297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158946" y="3954648"/>
            <a:ext cx="2416974" cy="2437112"/>
            <a:chOff x="5958440" y="2619200"/>
            <a:chExt cx="2416974" cy="2437112"/>
          </a:xfrm>
        </p:grpSpPr>
        <p:pic>
          <p:nvPicPr>
            <p:cNvPr id="50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2" name="Rectangle 51"/>
            <p:cNvSpPr/>
            <p:nvPr/>
          </p:nvSpPr>
          <p:spPr>
            <a:xfrm rot="957686">
              <a:off x="5958440" y="3259989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6: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Check-in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Check-in of applicant after checking of all documents.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1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11314" y="1042732"/>
            <a:ext cx="2401887" cy="2486904"/>
            <a:chOff x="1084438" y="781942"/>
            <a:chExt cx="2401887" cy="2486904"/>
          </a:xfrm>
        </p:grpSpPr>
        <p:pic>
          <p:nvPicPr>
            <p:cNvPr id="4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7" name="Rectangle 46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8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3" name="Group 52"/>
          <p:cNvGrpSpPr/>
          <p:nvPr/>
        </p:nvGrpSpPr>
        <p:grpSpPr>
          <a:xfrm>
            <a:off x="5092248" y="877160"/>
            <a:ext cx="2401887" cy="2508332"/>
            <a:chOff x="3573650" y="1676400"/>
            <a:chExt cx="2401887" cy="2508332"/>
          </a:xfrm>
        </p:grpSpPr>
        <p:pic>
          <p:nvPicPr>
            <p:cNvPr id="5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6" name="Rectangle 55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59232" y="1042732"/>
            <a:ext cx="2444070" cy="2454456"/>
            <a:chOff x="6011076" y="990600"/>
            <a:chExt cx="2444070" cy="2454456"/>
          </a:xfrm>
        </p:grpSpPr>
        <p:pic>
          <p:nvPicPr>
            <p:cNvPr id="5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123791">
              <a:off x="6011076" y="1164164"/>
              <a:ext cx="2401887" cy="2280892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9" name="Rectangle 58"/>
            <p:cNvSpPr/>
            <p:nvPr/>
          </p:nvSpPr>
          <p:spPr>
            <a:xfrm rot="20654289">
              <a:off x="6282807" y="166253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9: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Login 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registration clerk(for now).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60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05600" y="9906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61" name="Group 60"/>
          <p:cNvGrpSpPr/>
          <p:nvPr/>
        </p:nvGrpSpPr>
        <p:grpSpPr>
          <a:xfrm>
            <a:off x="5057043" y="3778956"/>
            <a:ext cx="2401887" cy="2563025"/>
            <a:chOff x="5973527" y="2619200"/>
            <a:chExt cx="2401887" cy="2437112"/>
          </a:xfrm>
        </p:grpSpPr>
        <p:pic>
          <p:nvPicPr>
            <p:cNvPr id="6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4" name="Rectangle 63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61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83953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Planning Poker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92497"/>
              </p:ext>
            </p:extLst>
          </p:nvPr>
        </p:nvGraphicFramePr>
        <p:xfrm>
          <a:off x="464023" y="1310628"/>
          <a:ext cx="10991403" cy="4994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7935">
                  <a:extLst>
                    <a:ext uri="{9D8B030D-6E8A-4147-A177-3AD203B41FA5}">
                      <a16:colId xmlns:a16="http://schemas.microsoft.com/office/drawing/2014/main" val="2775783699"/>
                    </a:ext>
                  </a:extLst>
                </a:gridCol>
                <a:gridCol w="3061193">
                  <a:extLst>
                    <a:ext uri="{9D8B030D-6E8A-4147-A177-3AD203B41FA5}">
                      <a16:colId xmlns:a16="http://schemas.microsoft.com/office/drawing/2014/main" val="3253020384"/>
                    </a:ext>
                  </a:extLst>
                </a:gridCol>
                <a:gridCol w="1241324">
                  <a:extLst>
                    <a:ext uri="{9D8B030D-6E8A-4147-A177-3AD203B41FA5}">
                      <a16:colId xmlns:a16="http://schemas.microsoft.com/office/drawing/2014/main" val="1845504789"/>
                    </a:ext>
                  </a:extLst>
                </a:gridCol>
                <a:gridCol w="1199245">
                  <a:extLst>
                    <a:ext uri="{9D8B030D-6E8A-4147-A177-3AD203B41FA5}">
                      <a16:colId xmlns:a16="http://schemas.microsoft.com/office/drawing/2014/main" val="2995823549"/>
                    </a:ext>
                  </a:extLst>
                </a:gridCol>
                <a:gridCol w="1309703">
                  <a:extLst>
                    <a:ext uri="{9D8B030D-6E8A-4147-A177-3AD203B41FA5}">
                      <a16:colId xmlns:a16="http://schemas.microsoft.com/office/drawing/2014/main" val="2729381002"/>
                    </a:ext>
                  </a:extLst>
                </a:gridCol>
                <a:gridCol w="1241324">
                  <a:extLst>
                    <a:ext uri="{9D8B030D-6E8A-4147-A177-3AD203B41FA5}">
                      <a16:colId xmlns:a16="http://schemas.microsoft.com/office/drawing/2014/main" val="3564935248"/>
                    </a:ext>
                  </a:extLst>
                </a:gridCol>
                <a:gridCol w="1430679">
                  <a:extLst>
                    <a:ext uri="{9D8B030D-6E8A-4147-A177-3AD203B41FA5}">
                      <a16:colId xmlns:a16="http://schemas.microsoft.com/office/drawing/2014/main" val="2328211736"/>
                    </a:ext>
                  </a:extLst>
                </a:gridCol>
              </a:tblGrid>
              <a:tr h="746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Prioritizations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User Stories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Rohan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Jemin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Karthik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Sohiel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Average</a:t>
                      </a:r>
                      <a:endParaRPr lang="en-US" sz="20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77560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Choosing Date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3985555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Registration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8525916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Application Status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937551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Check 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2512879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Assignment of Bunk Houses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8.00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638899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Assignment of Tribes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9.00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398234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Application Cancellation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3.00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3.00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2545672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Refund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8.00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7.00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8192893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Log 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047512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Maintenance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15.00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484526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Total Sum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62.00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59.00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61.00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60.00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7263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Total Sum till MileStone 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33.00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33.00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2707434"/>
                  </a:ext>
                </a:extLst>
              </a:tr>
              <a:tr h="3267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Total Sum after </a:t>
                      </a:r>
                      <a:r>
                        <a:rPr lang="en-US" sz="2000" u="none" strike="noStrike" dirty="0" err="1">
                          <a:effectLst/>
                        </a:rPr>
                        <a:t>MileStone</a:t>
                      </a:r>
                      <a:r>
                        <a:rPr lang="en-US" sz="2000" u="none" strike="noStrike" dirty="0">
                          <a:effectLst/>
                        </a:rPr>
                        <a:t> 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26.00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28.00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27.00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29.00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922199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081" y="5490773"/>
            <a:ext cx="1669577" cy="1015663"/>
          </a:xfrm>
          <a:prstGeom prst="rect">
            <a:avLst/>
          </a:prstGeom>
          <a:solidFill>
            <a:srgbClr val="5DD5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Prioritization given by customer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023" y="1430594"/>
            <a:ext cx="4579925" cy="292018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87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873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Estimating project schedule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39813"/>
              </p:ext>
            </p:extLst>
          </p:nvPr>
        </p:nvGraphicFramePr>
        <p:xfrm>
          <a:off x="1611824" y="1518833"/>
          <a:ext cx="9144000" cy="4676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3753">
                  <a:extLst>
                    <a:ext uri="{9D8B030D-6E8A-4147-A177-3AD203B41FA5}">
                      <a16:colId xmlns:a16="http://schemas.microsoft.com/office/drawing/2014/main" val="1454605088"/>
                    </a:ext>
                  </a:extLst>
                </a:gridCol>
                <a:gridCol w="2990247">
                  <a:extLst>
                    <a:ext uri="{9D8B030D-6E8A-4147-A177-3AD203B41FA5}">
                      <a16:colId xmlns:a16="http://schemas.microsoft.com/office/drawing/2014/main" val="1871550553"/>
                    </a:ext>
                  </a:extLst>
                </a:gridCol>
              </a:tblGrid>
              <a:tr h="61444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800" u="none" strike="noStrike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Milestone 1</a:t>
                      </a:r>
                    </a:p>
                  </a:txBody>
                  <a:tcPr marL="9525" marR="9525" marT="9525" marB="0" anchor="ctr">
                    <a:solidFill>
                      <a:srgbClr val="42DE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800" u="none" strike="noStrike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Calculation</a:t>
                      </a:r>
                    </a:p>
                  </a:txBody>
                  <a:tcPr marL="9525" marR="9525" marT="9525" marB="0" anchor="ctr">
                    <a:solidFill>
                      <a:srgbClr val="42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950544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Start Day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9/19/2016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42744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End Day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10/19/2016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6075717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Number of days before release (Calendar days)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31.00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175164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Estimated Days of Work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64.00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246955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Number of people in Team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543515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Number of workdays left (Only Week Days)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5316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Holidays by Developers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851982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Number of workdays left (Excluding Holidays)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1981483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Velocity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7075884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Available Work Days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8.80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884280"/>
                  </a:ext>
                </a:extLst>
              </a:tr>
              <a:tr h="33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Amount of work team is likely to complete before due date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53896"/>
                  </a:ext>
                </a:extLst>
              </a:tr>
              <a:tr h="33920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Days of work that could be deferred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29.00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21864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405718" y="2794446"/>
            <a:ext cx="9350106" cy="35171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5718" y="4862816"/>
            <a:ext cx="9350106" cy="35171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05718" y="5562022"/>
            <a:ext cx="9350106" cy="35171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05718" y="3851329"/>
            <a:ext cx="9350106" cy="35171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3406</TotalTime>
  <Words>1402</Words>
  <Application>Microsoft Office PowerPoint</Application>
  <PresentationFormat>Widescreen</PresentationFormat>
  <Paragraphs>562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Microsoft YaHei Light</vt:lpstr>
      <vt:lpstr>Arial</vt:lpstr>
      <vt:lpstr>Arial Rounded MT Bold</vt:lpstr>
      <vt:lpstr>Bradley Hand ITC</vt:lpstr>
      <vt:lpstr>Calibri</vt:lpstr>
      <vt:lpstr>Wingdings</vt:lpstr>
      <vt:lpstr>Office Theme</vt:lpstr>
      <vt:lpstr>1_Office Theme</vt:lpstr>
      <vt:lpstr>2_Office Theme</vt:lpstr>
      <vt:lpstr>4_Office Theme</vt:lpstr>
      <vt:lpstr>Software Development Class - IST 303  Midterm Presentation Professor Terry Ryan Gila Breath 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Chell</dc:creator>
  <cp:lastModifiedBy>Rohan</cp:lastModifiedBy>
  <cp:revision>586</cp:revision>
  <dcterms:created xsi:type="dcterms:W3CDTF">2016-06-29T02:33:50Z</dcterms:created>
  <dcterms:modified xsi:type="dcterms:W3CDTF">2016-10-21T03:54:52Z</dcterms:modified>
</cp:coreProperties>
</file>